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tudent Font" charset="1" panose="00000000000000000000"/>
      <p:regular r:id="rId18"/>
    </p:embeddedFont>
    <p:embeddedFont>
      <p:font typeface="Arapey Bold" charset="1" panose="02000000000000000000"/>
      <p:regular r:id="rId19"/>
    </p:embeddedFont>
    <p:embeddedFont>
      <p:font typeface="Ibarra Real Nova" charset="1" panose="00000500000000000000"/>
      <p:regular r:id="rId20"/>
    </p:embeddedFont>
    <p:embeddedFont>
      <p:font typeface="Noto Serif Display Italics" charset="1" panose="02020502080505090204"/>
      <p:regular r:id="rId21"/>
    </p:embeddedFont>
    <p:embeddedFont>
      <p:font typeface="Montserrat" charset="1" panose="00000500000000000000"/>
      <p:regular r:id="rId22"/>
    </p:embeddedFont>
    <p:embeddedFont>
      <p:font typeface="Noto Serif Display" charset="1" panose="02020502080505020204"/>
      <p:regular r:id="rId23"/>
    </p:embeddedFont>
    <p:embeddedFont>
      <p:font typeface="Ibarra Real Nova Bold" charset="1" panose="00000800000000000000"/>
      <p:regular r:id="rId24"/>
    </p:embeddedFont>
    <p:embeddedFont>
      <p:font typeface="Josefin Sans Bold" charset="1" panose="00000800000000000000"/>
      <p:regular r:id="rId25"/>
    </p:embeddedFont>
    <p:embeddedFont>
      <p:font typeface="Josefin Sans" charset="1" panose="00000500000000000000"/>
      <p:regular r:id="rId26"/>
    </p:embeddedFont>
    <p:embeddedFont>
      <p:font typeface="Canva Sans Bold" charset="1" panose="020B0803030501040103"/>
      <p:regular r:id="rId27"/>
    </p:embeddedFont>
    <p:embeddedFont>
      <p:font typeface="Noto Serif Display ExtraCondensed Ultra-Bold" charset="1" panose="02020806080505020204"/>
      <p:regular r:id="rId28"/>
    </p:embeddedFont>
    <p:embeddedFont>
      <p:font typeface="Sloop Script Pro" charset="1" panose="00000000000000090000"/>
      <p:regular r:id="rId29"/>
    </p:embeddedFont>
    <p:embeddedFont>
      <p:font typeface="Dangwa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6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04991" cy="7586519"/>
          </a:xfrm>
          <a:custGeom>
            <a:avLst/>
            <a:gdLst/>
            <a:ahLst/>
            <a:cxnLst/>
            <a:rect r="r" b="b" t="t" l="l"/>
            <a:pathLst>
              <a:path h="7586519" w="19304991">
                <a:moveTo>
                  <a:pt x="0" y="0"/>
                </a:moveTo>
                <a:lnTo>
                  <a:pt x="19304991" y="0"/>
                </a:lnTo>
                <a:lnTo>
                  <a:pt x="19304991" y="7586519"/>
                </a:lnTo>
                <a:lnTo>
                  <a:pt x="0" y="758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29" r="0" b="-772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07017" y="4948690"/>
            <a:ext cx="5097974" cy="6610015"/>
            <a:chOff x="0" y="0"/>
            <a:chExt cx="6797299" cy="8813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97294" cy="8813292"/>
            </a:xfrm>
            <a:custGeom>
              <a:avLst/>
              <a:gdLst/>
              <a:ahLst/>
              <a:cxnLst/>
              <a:rect r="r" b="b" t="t" l="l"/>
              <a:pathLst>
                <a:path h="8813292" w="6797294">
                  <a:moveTo>
                    <a:pt x="0" y="0"/>
                  </a:moveTo>
                  <a:lnTo>
                    <a:pt x="6797294" y="0"/>
                  </a:lnTo>
                  <a:lnTo>
                    <a:pt x="6797294" y="8813292"/>
                  </a:lnTo>
                  <a:lnTo>
                    <a:pt x="0" y="8813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1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86624" y="1011888"/>
            <a:ext cx="15775282" cy="230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6715" spc="-52">
                <a:solidFill>
                  <a:srgbClr val="DBDBDB"/>
                </a:solidFill>
                <a:latin typeface="Canva Student Font"/>
              </a:rPr>
              <a:t>               - An Automated system for real-time smart street light  and efficient  maintenance in cities.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41005"/>
            <a:ext cx="7368655" cy="111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5848">
                <a:solidFill>
                  <a:srgbClr val="FFFFFF"/>
                </a:solidFill>
                <a:latin typeface="Arapey Bold"/>
              </a:rPr>
              <a:t>Presented by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87778"/>
            <a:ext cx="10292635" cy="300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5248" spc="20">
                <a:solidFill>
                  <a:srgbClr val="EAC83D"/>
                </a:solidFill>
                <a:latin typeface="Ibarra Real Nova"/>
              </a:rPr>
              <a:t>RESHMA A- 210701211</a:t>
            </a:r>
          </a:p>
          <a:p>
            <a:pPr algn="l">
              <a:lnSpc>
                <a:spcPts val="8081"/>
              </a:lnSpc>
            </a:pPr>
            <a:r>
              <a:rPr lang="en-US" sz="5247" spc="15">
                <a:solidFill>
                  <a:srgbClr val="EAC83D"/>
                </a:solidFill>
                <a:latin typeface="Ibarra Real Nova"/>
              </a:rPr>
              <a:t>RESHMA S - 210701213</a:t>
            </a:r>
          </a:p>
          <a:p>
            <a:pPr algn="l">
              <a:lnSpc>
                <a:spcPts val="808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772377"/>
            <a:ext cx="6080619" cy="1141305"/>
            <a:chOff x="0" y="0"/>
            <a:chExt cx="8107492" cy="15217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8575"/>
              <a:ext cx="8107492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4026"/>
              <a:ext cx="8107492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6BA02"/>
                  </a:solidFill>
                  <a:latin typeface="Noto Serif Display Italics"/>
                </a:rPr>
                <a:t>INTELLILIGHT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262888" y="-427412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883781" y="6158887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8" y="0"/>
                </a:lnTo>
                <a:lnTo>
                  <a:pt x="15243658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4757546" y="-11401716"/>
            <a:ext cx="14255181" cy="14255181"/>
          </a:xfrm>
          <a:custGeom>
            <a:avLst/>
            <a:gdLst/>
            <a:ahLst/>
            <a:cxnLst/>
            <a:rect r="r" b="b" t="t" l="l"/>
            <a:pathLst>
              <a:path h="14255181" w="14255181">
                <a:moveTo>
                  <a:pt x="0" y="0"/>
                </a:moveTo>
                <a:lnTo>
                  <a:pt x="14255181" y="0"/>
                </a:lnTo>
                <a:lnTo>
                  <a:pt x="14255181" y="14255181"/>
                </a:lnTo>
                <a:lnTo>
                  <a:pt x="0" y="1425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831402">
            <a:off x="11637302" y="-355073"/>
            <a:ext cx="7598418" cy="2023079"/>
            <a:chOff x="0" y="0"/>
            <a:chExt cx="10131224" cy="2697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67640" y="2557982"/>
            <a:ext cx="13732275" cy="617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</a:pPr>
            <a:r>
              <a:rPr lang="en-US" sz="4208" spc="-29">
                <a:solidFill>
                  <a:srgbClr val="FFFFFF"/>
                </a:solidFill>
                <a:latin typeface="Ibarra Real Nova Bold"/>
              </a:rPr>
              <a:t>Energy Efficiency: </a:t>
            </a:r>
            <a:r>
              <a:rPr lang="en-US" sz="4208" spc="-29">
                <a:solidFill>
                  <a:srgbClr val="DBDBDB"/>
                </a:solidFill>
                <a:latin typeface="Ibarra Real Nova"/>
              </a:rPr>
              <a:t>Automated LED control based on light and motion reduces energy use.</a:t>
            </a:r>
          </a:p>
          <a:p>
            <a:pPr algn="l">
              <a:lnSpc>
                <a:spcPts val="4839"/>
              </a:lnSpc>
            </a:pPr>
          </a:p>
          <a:p>
            <a:pPr algn="l">
              <a:lnSpc>
                <a:spcPts val="4839"/>
              </a:lnSpc>
            </a:pPr>
            <a:r>
              <a:rPr lang="en-US" sz="4208" spc="-29">
                <a:solidFill>
                  <a:srgbClr val="FFFFFF"/>
                </a:solidFill>
                <a:latin typeface="Ibarra Real Nova Bold"/>
              </a:rPr>
              <a:t>Remote Control:</a:t>
            </a:r>
            <a:r>
              <a:rPr lang="en-US" sz="4208" spc="-29">
                <a:solidFill>
                  <a:srgbClr val="DBDBDB"/>
                </a:solidFill>
                <a:latin typeface="Ibarra Real Nova"/>
              </a:rPr>
              <a:t> Blynk app integration allows easy remote monitoring and control.</a:t>
            </a:r>
          </a:p>
          <a:p>
            <a:pPr algn="l">
              <a:lnSpc>
                <a:spcPts val="4839"/>
              </a:lnSpc>
            </a:pPr>
          </a:p>
          <a:p>
            <a:pPr algn="l">
              <a:lnSpc>
                <a:spcPts val="4839"/>
              </a:lnSpc>
            </a:pPr>
            <a:r>
              <a:rPr lang="en-US" sz="4208" spc="-29">
                <a:solidFill>
                  <a:srgbClr val="FFFFFF"/>
                </a:solidFill>
                <a:latin typeface="Ibarra Real Nova Bold"/>
              </a:rPr>
              <a:t>Versatility:</a:t>
            </a:r>
            <a:r>
              <a:rPr lang="en-US" sz="4208" spc="-29">
                <a:solidFill>
                  <a:srgbClr val="DBDBDB"/>
                </a:solidFill>
                <a:latin typeface="Ibarra Real Nova"/>
              </a:rPr>
              <a:t> Supports both automatic and manual modes for user flexibility.</a:t>
            </a:r>
          </a:p>
          <a:p>
            <a:pPr algn="l">
              <a:lnSpc>
                <a:spcPts val="4839"/>
              </a:lnSpc>
            </a:pPr>
          </a:p>
          <a:p>
            <a:pPr algn="l">
              <a:lnSpc>
                <a:spcPts val="5891"/>
              </a:lnSpc>
            </a:pPr>
            <a:r>
              <a:rPr lang="en-US" sz="4208" spc="-33">
                <a:solidFill>
                  <a:srgbClr val="FFFFFF"/>
                </a:solidFill>
                <a:latin typeface="Ibarra Real Nova Bold"/>
              </a:rPr>
              <a:t>Scalability: </a:t>
            </a:r>
            <a:r>
              <a:rPr lang="en-US" sz="4208" spc="-33">
                <a:solidFill>
                  <a:srgbClr val="DBDBDB"/>
                </a:solidFill>
                <a:latin typeface="Ibarra Real Nova"/>
              </a:rPr>
              <a:t>Easily expandable for more sensors and lights.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073236"/>
            <a:ext cx="1747006" cy="1298223"/>
            <a:chOff x="0" y="0"/>
            <a:chExt cx="2329341" cy="17309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5914384"/>
            <a:ext cx="1747006" cy="1298223"/>
            <a:chOff x="0" y="0"/>
            <a:chExt cx="2329341" cy="17309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7759438"/>
            <a:ext cx="1747006" cy="1298223"/>
            <a:chOff x="0" y="0"/>
            <a:chExt cx="2329341" cy="17309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2232088"/>
            <a:ext cx="1747006" cy="1298223"/>
            <a:chOff x="0" y="0"/>
            <a:chExt cx="2329341" cy="17309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527025" y="656466"/>
            <a:ext cx="6080619" cy="1141305"/>
            <a:chOff x="0" y="0"/>
            <a:chExt cx="8107492" cy="15217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28575"/>
              <a:ext cx="8107492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4026"/>
              <a:ext cx="8107492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6BA02"/>
                  </a:solidFill>
                  <a:latin typeface="Noto Serif Display"/>
                </a:rPr>
                <a:t>CONCLUSION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262888" y="-427412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757546" y="-11401716"/>
            <a:ext cx="14255181" cy="14255181"/>
          </a:xfrm>
          <a:custGeom>
            <a:avLst/>
            <a:gdLst/>
            <a:ahLst/>
            <a:cxnLst/>
            <a:rect r="r" b="b" t="t" l="l"/>
            <a:pathLst>
              <a:path h="14255181" w="14255181">
                <a:moveTo>
                  <a:pt x="0" y="0"/>
                </a:moveTo>
                <a:lnTo>
                  <a:pt x="14255181" y="0"/>
                </a:lnTo>
                <a:lnTo>
                  <a:pt x="14255181" y="14255181"/>
                </a:lnTo>
                <a:lnTo>
                  <a:pt x="0" y="1425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1637302" y="-355073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24264" y="2335596"/>
            <a:ext cx="13732275" cy="71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3508" spc="-24">
                <a:solidFill>
                  <a:srgbClr val="FFFFFF"/>
                </a:solidFill>
                <a:latin typeface="Ibarra Real Nova Bold"/>
              </a:rPr>
              <a:t>Enhanced Features</a:t>
            </a:r>
            <a:r>
              <a:rPr lang="en-US" sz="3508" spc="-24">
                <a:solidFill>
                  <a:srgbClr val="DBDBDB"/>
                </a:solidFill>
                <a:latin typeface="Ibarra Real Nova"/>
              </a:rPr>
              <a:t>: Incorporate advanced functionalities like vehicle speed estimation, number plate recognition, and accident detection to bolster safety and transportation efficiency.</a:t>
            </a:r>
          </a:p>
          <a:p>
            <a:pPr algn="l">
              <a:lnSpc>
                <a:spcPts val="4034"/>
              </a:lnSpc>
            </a:pPr>
          </a:p>
          <a:p>
            <a:pPr algn="l">
              <a:lnSpc>
                <a:spcPts val="4034"/>
              </a:lnSpc>
            </a:pPr>
            <a:r>
              <a:rPr lang="en-US" sz="3508" spc="-24">
                <a:solidFill>
                  <a:srgbClr val="FFFFFF"/>
                </a:solidFill>
                <a:latin typeface="Ibarra Real Nova Bold"/>
              </a:rPr>
              <a:t>Renewable Integration:</a:t>
            </a:r>
            <a:r>
              <a:rPr lang="en-US" sz="3508" spc="-24">
                <a:solidFill>
                  <a:srgbClr val="DBDBDB"/>
                </a:solidFill>
                <a:latin typeface="Ibarra Real Nova Bold"/>
              </a:rPr>
              <a:t> </a:t>
            </a:r>
            <a:r>
              <a:rPr lang="en-US" sz="3508" spc="-24">
                <a:solidFill>
                  <a:srgbClr val="DBDBDB"/>
                </a:solidFill>
                <a:latin typeface="Ibarra Real Nova"/>
              </a:rPr>
              <a:t>Integrate renewable energy sources such as solar panels to address energy demands sustainably, reducing reliance on conventional power grids.</a:t>
            </a:r>
          </a:p>
          <a:p>
            <a:pPr algn="l">
              <a:lnSpc>
                <a:spcPts val="4034"/>
              </a:lnSpc>
            </a:pPr>
          </a:p>
          <a:p>
            <a:pPr algn="l">
              <a:lnSpc>
                <a:spcPts val="4034"/>
              </a:lnSpc>
            </a:pPr>
            <a:r>
              <a:rPr lang="en-US" sz="3508" spc="-24">
                <a:solidFill>
                  <a:srgbClr val="FFFFFF"/>
                </a:solidFill>
                <a:latin typeface="Ibarra Real Nova Bold"/>
              </a:rPr>
              <a:t>ML &amp; AI Integration:</a:t>
            </a:r>
            <a:r>
              <a:rPr lang="en-US" sz="3508" spc="-24">
                <a:solidFill>
                  <a:srgbClr val="DBDBDB"/>
                </a:solidFill>
                <a:latin typeface="Ibarra Real Nova"/>
              </a:rPr>
              <a:t> Use AI for optimized brightness, usage prediction, and anomaly detection.</a:t>
            </a:r>
          </a:p>
          <a:p>
            <a:pPr algn="l">
              <a:lnSpc>
                <a:spcPts val="4034"/>
              </a:lnSpc>
            </a:pPr>
          </a:p>
          <a:p>
            <a:pPr algn="l">
              <a:lnSpc>
                <a:spcPts val="4034"/>
              </a:lnSpc>
            </a:pPr>
            <a:r>
              <a:rPr lang="en-US" sz="3508" spc="-24">
                <a:solidFill>
                  <a:srgbClr val="FFFFFF"/>
                </a:solidFill>
                <a:latin typeface="Ibarra Real Nova Bold"/>
              </a:rPr>
              <a:t>Smart City Applications</a:t>
            </a:r>
            <a:r>
              <a:rPr lang="en-US" sz="3508" spc="-24">
                <a:solidFill>
                  <a:srgbClr val="DBDBDB"/>
                </a:solidFill>
                <a:latin typeface="Ibarra Real Nova"/>
              </a:rPr>
              <a:t>: The project's scope extends beyond street lighting to encompass broader smart city initiatives. </a:t>
            </a:r>
          </a:p>
          <a:p>
            <a:pPr algn="l">
              <a:lnSpc>
                <a:spcPts val="483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77258" y="4073236"/>
            <a:ext cx="1747006" cy="1298223"/>
            <a:chOff x="0" y="0"/>
            <a:chExt cx="2329341" cy="1730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7258" y="5914384"/>
            <a:ext cx="1747006" cy="1298223"/>
            <a:chOff x="0" y="0"/>
            <a:chExt cx="2329341" cy="17309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7258" y="7534039"/>
            <a:ext cx="1747006" cy="1298223"/>
            <a:chOff x="0" y="0"/>
            <a:chExt cx="2329341" cy="17309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77258" y="2049481"/>
            <a:ext cx="1747006" cy="1298223"/>
            <a:chOff x="0" y="0"/>
            <a:chExt cx="2329341" cy="1730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527025" y="985058"/>
            <a:ext cx="10321678" cy="1141305"/>
            <a:chOff x="0" y="0"/>
            <a:chExt cx="13762237" cy="15217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8575"/>
              <a:ext cx="13762237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14026"/>
              <a:ext cx="13762237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6BA02"/>
                  </a:solidFill>
                  <a:latin typeface="Noto Serif Display"/>
                </a:rPr>
                <a:t>FUTURE   ENHANCEMENT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10800000">
            <a:off x="8634709" y="6297321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5852" y="5030034"/>
            <a:ext cx="9696295" cy="172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7"/>
              </a:lnSpc>
            </a:pPr>
            <a:r>
              <a:rPr lang="en-US" sz="14207" spc="-112">
                <a:solidFill>
                  <a:srgbClr val="FFFFFF"/>
                </a:solidFill>
                <a:latin typeface="Noto Serif Display ExtraCondensed Ultra-Bold"/>
              </a:rPr>
              <a:t>Thank Y</a:t>
            </a:r>
            <a:r>
              <a:rPr lang="en-US" sz="14207" spc="-112">
                <a:solidFill>
                  <a:srgbClr val="DBDBDB"/>
                </a:solidFill>
                <a:latin typeface="Noto Serif Display ExtraCondensed Ultra-Bold"/>
              </a:rPr>
              <a:t>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82353" y="3745783"/>
            <a:ext cx="8323294" cy="81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6"/>
              </a:lnSpc>
            </a:pPr>
            <a:r>
              <a:rPr lang="en-US" sz="4783">
                <a:solidFill>
                  <a:srgbClr val="EAC83D"/>
                </a:solidFill>
                <a:latin typeface="Sloop Script Pro Italics"/>
              </a:rPr>
              <a:t>Rehma S  &amp; Reshma A 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96846" y="1152642"/>
            <a:ext cx="24289164" cy="11208738"/>
            <a:chOff x="0" y="0"/>
            <a:chExt cx="32385552" cy="149449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6000"/>
            </a:blip>
            <a:srcRect l="0" t="26926" r="0" b="26926"/>
            <a:stretch>
              <a:fillRect/>
            </a:stretch>
          </p:blipFill>
          <p:spPr>
            <a:xfrm flipH="false" flipV="false">
              <a:off x="0" y="0"/>
              <a:ext cx="32385552" cy="14944984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5539314" y="5982995"/>
            <a:ext cx="1113555" cy="60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259">
                <a:solidFill>
                  <a:srgbClr val="191919"/>
                </a:solidFill>
                <a:latin typeface="Dangwa"/>
              </a:rPr>
              <a:t>LDR SENSOR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888581" y="2346472"/>
          <a:ext cx="4050683" cy="2813546"/>
        </p:xfrm>
        <a:graphic>
          <a:graphicData uri="http://schemas.openxmlformats.org/drawingml/2006/table">
            <a:tbl>
              <a:tblPr/>
              <a:tblGrid>
                <a:gridCol w="495300"/>
                <a:gridCol w="3555383"/>
              </a:tblGrid>
              <a:tr h="9913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888581" y="5160018"/>
          <a:ext cx="4972727" cy="2755900"/>
        </p:xfrm>
        <a:graphic>
          <a:graphicData uri="http://schemas.openxmlformats.org/drawingml/2006/table">
            <a:tbl>
              <a:tblPr/>
              <a:tblGrid>
                <a:gridCol w="372106"/>
                <a:gridCol w="4600622"/>
              </a:tblGrid>
              <a:tr h="9091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CIRCUIT DIAGRAM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1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Montserrat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07273" y="7597450"/>
          <a:ext cx="3731991" cy="1584417"/>
        </p:xfrm>
        <a:graphic>
          <a:graphicData uri="http://schemas.openxmlformats.org/drawingml/2006/table">
            <a:tbl>
              <a:tblPr/>
              <a:tblGrid>
                <a:gridCol w="3731991"/>
              </a:tblGrid>
              <a:tr h="15844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r>
                        <a:rPr lang="en-US" sz="2069">
                          <a:solidFill>
                            <a:srgbClr val="FFFFFF"/>
                          </a:solidFill>
                          <a:latin typeface="Ibarra Real Nova"/>
                        </a:rPr>
                        <a:t>FUTURE SCOPE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9289858" y="8189837"/>
            <a:ext cx="1826249" cy="37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070" spc="8">
                <a:solidFill>
                  <a:srgbClr val="FFFFFF"/>
                </a:solidFill>
                <a:latin typeface="Ibarra Real Nova"/>
              </a:rPr>
              <a:t>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187664" y="4870015"/>
            <a:ext cx="7140480" cy="9258322"/>
            <a:chOff x="0" y="0"/>
            <a:chExt cx="6797299" cy="8813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97294" cy="8813292"/>
            </a:xfrm>
            <a:custGeom>
              <a:avLst/>
              <a:gdLst/>
              <a:ahLst/>
              <a:cxnLst/>
              <a:rect r="r" b="b" t="t" l="l"/>
              <a:pathLst>
                <a:path h="8813292" w="6797294">
                  <a:moveTo>
                    <a:pt x="0" y="0"/>
                  </a:moveTo>
                  <a:lnTo>
                    <a:pt x="6797294" y="0"/>
                  </a:lnTo>
                  <a:lnTo>
                    <a:pt x="6797294" y="8813292"/>
                  </a:lnTo>
                  <a:lnTo>
                    <a:pt x="0" y="8813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1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6917951" y="-1115323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8" y="0"/>
                </a:lnTo>
                <a:lnTo>
                  <a:pt x="15243658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2576" y="3086391"/>
            <a:ext cx="8978023" cy="1333709"/>
            <a:chOff x="0" y="0"/>
            <a:chExt cx="11970698" cy="17782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2126"/>
              <a:ext cx="11970698" cy="122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-247">
                  <a:solidFill>
                    <a:srgbClr val="F6BA02"/>
                  </a:solidFill>
                  <a:latin typeface="Noto Serif Display"/>
                </a:rPr>
                <a:t>AGENDA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1530" y="2394669"/>
            <a:ext cx="8726148" cy="249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sz="3543" spc="10">
                <a:solidFill>
                  <a:srgbClr val="FFFFFF"/>
                </a:solidFill>
                <a:latin typeface="Ibarra Real Nova"/>
              </a:rPr>
              <a:t>Traditional lighting systems lack automation and remote control, leading to inefficient energy usage.</a:t>
            </a:r>
          </a:p>
          <a:p>
            <a:pPr algn="l">
              <a:lnSpc>
                <a:spcPts val="496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331497" y="7331948"/>
            <a:ext cx="8194480" cy="231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3539" spc="13">
                <a:solidFill>
                  <a:srgbClr val="FFFFFF"/>
                </a:solidFill>
                <a:latin typeface="Ibarra Real Nova"/>
              </a:rPr>
              <a:t>So to overcome this our project aims to develop a smart lighting system that integrates LDR and IR sensors with Blynk for efficient and automated light control.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21530" y="4989350"/>
            <a:ext cx="8546082" cy="17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3539" spc="13">
                <a:solidFill>
                  <a:srgbClr val="FFFFFF"/>
                </a:solidFill>
                <a:latin typeface="Ibarra Real Nova"/>
              </a:rPr>
              <a:t>Manual operation of lights can be inconvenient and does not leverage sensor data for optimal functionality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96994" y="2175920"/>
            <a:ext cx="1747006" cy="1298223"/>
            <a:chOff x="0" y="0"/>
            <a:chExt cx="2329341" cy="1730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96994" y="7370048"/>
            <a:ext cx="1747006" cy="1298223"/>
            <a:chOff x="0" y="0"/>
            <a:chExt cx="2329341" cy="17309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96994" y="4885940"/>
            <a:ext cx="1747006" cy="1298223"/>
            <a:chOff x="0" y="0"/>
            <a:chExt cx="2329341" cy="17309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497299">
            <a:off x="-1477404" y="-139694"/>
            <a:ext cx="7598418" cy="2023079"/>
            <a:chOff x="0" y="0"/>
            <a:chExt cx="10131224" cy="26974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6227150" y="-2396026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46907" y="1906306"/>
            <a:ext cx="5080243" cy="7257490"/>
            <a:chOff x="0" y="0"/>
            <a:chExt cx="6773657" cy="96766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73672" cy="9676638"/>
            </a:xfrm>
            <a:custGeom>
              <a:avLst/>
              <a:gdLst/>
              <a:ahLst/>
              <a:cxnLst/>
              <a:rect r="r" b="b" t="t" l="l"/>
              <a:pathLst>
                <a:path h="9676638" w="6773672">
                  <a:moveTo>
                    <a:pt x="3386836" y="9676638"/>
                  </a:moveTo>
                  <a:cubicBezTo>
                    <a:pt x="1517269" y="9676638"/>
                    <a:pt x="0" y="8159369"/>
                    <a:pt x="0" y="6289802"/>
                  </a:cubicBezTo>
                  <a:lnTo>
                    <a:pt x="0" y="3386836"/>
                  </a:lnTo>
                  <a:cubicBezTo>
                    <a:pt x="0" y="1517269"/>
                    <a:pt x="1517269" y="0"/>
                    <a:pt x="3386836" y="0"/>
                  </a:cubicBezTo>
                  <a:cubicBezTo>
                    <a:pt x="5256403" y="0"/>
                    <a:pt x="6773672" y="1517269"/>
                    <a:pt x="6773672" y="3386836"/>
                  </a:cubicBezTo>
                  <a:lnTo>
                    <a:pt x="6773672" y="6289802"/>
                  </a:lnTo>
                  <a:cubicBezTo>
                    <a:pt x="6773672" y="8159369"/>
                    <a:pt x="5256403" y="9676638"/>
                    <a:pt x="3386836" y="9676638"/>
                  </a:cubicBezTo>
                  <a:close/>
                </a:path>
              </a:pathLst>
            </a:custGeom>
            <a:blipFill>
              <a:blip r:embed="rId6"/>
              <a:stretch>
                <a:fillRect l="-76983" t="0" r="-7698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67964" y="211680"/>
            <a:ext cx="8978023" cy="1320331"/>
            <a:chOff x="0" y="0"/>
            <a:chExt cx="11970698" cy="176044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2126"/>
              <a:ext cx="11970698" cy="1208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77"/>
                </a:lnSpc>
              </a:pPr>
              <a:r>
                <a:rPr lang="en-US" sz="6975" spc="-244">
                  <a:solidFill>
                    <a:srgbClr val="F6BA02"/>
                  </a:solidFill>
                  <a:latin typeface="Noto Serif Display"/>
                </a:rPr>
                <a:t>INTRODUCTION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6607" y="4369775"/>
            <a:ext cx="4283229" cy="9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3069" spc="12">
                <a:solidFill>
                  <a:srgbClr val="FFFFFF"/>
                </a:solidFill>
                <a:latin typeface="Ibarra Real Nova"/>
              </a:rPr>
              <a:t>Remote Monitoring and Control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07793" y="4369775"/>
            <a:ext cx="4205313" cy="9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3069" spc="12">
                <a:solidFill>
                  <a:srgbClr val="FFFFFF"/>
                </a:solidFill>
                <a:latin typeface="Ibarra Real Nova"/>
              </a:rPr>
              <a:t>Increase efficiency and  Convenience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91277" y="3368728"/>
            <a:ext cx="3227160" cy="720805"/>
          </a:xfrm>
          <a:custGeom>
            <a:avLst/>
            <a:gdLst/>
            <a:ahLst/>
            <a:cxnLst/>
            <a:rect r="r" b="b" t="t" l="l"/>
            <a:pathLst>
              <a:path h="720805" w="3227160">
                <a:moveTo>
                  <a:pt x="0" y="0"/>
                </a:moveTo>
                <a:lnTo>
                  <a:pt x="3227160" y="0"/>
                </a:lnTo>
                <a:lnTo>
                  <a:pt x="3227160" y="720805"/>
                </a:lnTo>
                <a:lnTo>
                  <a:pt x="0" y="720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31575" y="3368728"/>
            <a:ext cx="3227160" cy="661887"/>
          </a:xfrm>
          <a:custGeom>
            <a:avLst/>
            <a:gdLst/>
            <a:ahLst/>
            <a:cxnLst/>
            <a:rect r="r" b="b" t="t" l="l"/>
            <a:pathLst>
              <a:path h="661887" w="3227160">
                <a:moveTo>
                  <a:pt x="0" y="0"/>
                </a:moveTo>
                <a:lnTo>
                  <a:pt x="3227160" y="0"/>
                </a:lnTo>
                <a:lnTo>
                  <a:pt x="3227160" y="661887"/>
                </a:lnTo>
                <a:lnTo>
                  <a:pt x="0" y="661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3508" y="3368728"/>
            <a:ext cx="3227160" cy="627419"/>
          </a:xfrm>
          <a:custGeom>
            <a:avLst/>
            <a:gdLst/>
            <a:ahLst/>
            <a:cxnLst/>
            <a:rect r="r" b="b" t="t" l="l"/>
            <a:pathLst>
              <a:path h="627419" w="3227160">
                <a:moveTo>
                  <a:pt x="0" y="0"/>
                </a:moveTo>
                <a:lnTo>
                  <a:pt x="3227160" y="0"/>
                </a:lnTo>
                <a:lnTo>
                  <a:pt x="3227160" y="627419"/>
                </a:lnTo>
                <a:lnTo>
                  <a:pt x="0" y="62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4950" y="4398369"/>
            <a:ext cx="4079815" cy="149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3069" spc="9">
                <a:solidFill>
                  <a:srgbClr val="FFFFFF"/>
                </a:solidFill>
                <a:latin typeface="Ibarra Real Nova"/>
              </a:rPr>
              <a:t>Enhance Energy Efficiency</a:t>
            </a:r>
          </a:p>
          <a:p>
            <a:pPr algn="ctr">
              <a:lnSpc>
                <a:spcPts val="402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31575" y="6378539"/>
            <a:ext cx="3227160" cy="661887"/>
          </a:xfrm>
          <a:custGeom>
            <a:avLst/>
            <a:gdLst/>
            <a:ahLst/>
            <a:cxnLst/>
            <a:rect r="r" b="b" t="t" l="l"/>
            <a:pathLst>
              <a:path h="661887" w="3227160">
                <a:moveTo>
                  <a:pt x="0" y="0"/>
                </a:moveTo>
                <a:lnTo>
                  <a:pt x="3227160" y="0"/>
                </a:lnTo>
                <a:lnTo>
                  <a:pt x="3227160" y="661887"/>
                </a:lnTo>
                <a:lnTo>
                  <a:pt x="0" y="661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23178" y="7616951"/>
            <a:ext cx="4550087" cy="49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3069" spc="12">
                <a:solidFill>
                  <a:srgbClr val="FFFFFF"/>
                </a:solidFill>
                <a:latin typeface="Ibarra Real Nova"/>
              </a:rPr>
              <a:t>U</a:t>
            </a:r>
            <a:r>
              <a:rPr lang="en-US" sz="3069" spc="12">
                <a:solidFill>
                  <a:srgbClr val="FFFFFF"/>
                </a:solidFill>
                <a:latin typeface="Ibarra Real Nova"/>
              </a:rPr>
              <a:t>ser-Friendly Interface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4840438" y="-4621974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3" y="0"/>
                </a:lnTo>
                <a:lnTo>
                  <a:pt x="14908973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831402">
            <a:off x="12426617" y="-514342"/>
            <a:ext cx="7598418" cy="2023079"/>
            <a:chOff x="0" y="0"/>
            <a:chExt cx="10131224" cy="2697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" t="0" r="-10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5977" y="920594"/>
            <a:ext cx="8978023" cy="1333709"/>
            <a:chOff x="0" y="0"/>
            <a:chExt cx="11970698" cy="17782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52126"/>
              <a:ext cx="11970698" cy="122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-247">
                  <a:solidFill>
                    <a:srgbClr val="F6BA02"/>
                  </a:solidFill>
                  <a:latin typeface="Noto Serif Display"/>
                </a:rPr>
                <a:t>OBJECTIVES 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673508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31575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1575" y="6410651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4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541121" y="-5985359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2196" y="2822367"/>
            <a:ext cx="11197894" cy="6348961"/>
          </a:xfrm>
          <a:custGeom>
            <a:avLst/>
            <a:gdLst/>
            <a:ahLst/>
            <a:cxnLst/>
            <a:rect r="r" b="b" t="t" l="l"/>
            <a:pathLst>
              <a:path h="6348961" w="11197894">
                <a:moveTo>
                  <a:pt x="0" y="0"/>
                </a:moveTo>
                <a:lnTo>
                  <a:pt x="11197893" y="0"/>
                </a:lnTo>
                <a:lnTo>
                  <a:pt x="11197893" y="6348962"/>
                </a:lnTo>
                <a:lnTo>
                  <a:pt x="0" y="634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7510" y="740910"/>
            <a:ext cx="12517324" cy="1333709"/>
            <a:chOff x="0" y="0"/>
            <a:chExt cx="16689766" cy="17782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16689766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2126"/>
              <a:ext cx="16689766" cy="122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-247">
                  <a:solidFill>
                    <a:srgbClr val="C6C6C6"/>
                  </a:solidFill>
                  <a:latin typeface="Noto Serif Display"/>
                </a:rPr>
                <a:t>SYSTEM ARCHITECTURE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552476" y="8250014"/>
            <a:ext cx="434413" cy="42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3059">
                <a:solidFill>
                  <a:srgbClr val="191919"/>
                </a:solidFill>
                <a:latin typeface="Josefin Sans Bold"/>
              </a:rPr>
              <a:t>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1121" y="3656115"/>
            <a:ext cx="11197894" cy="34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2"/>
              </a:lnSpc>
              <a:spcBef>
                <a:spcPct val="0"/>
              </a:spcBef>
            </a:pPr>
            <a:r>
              <a:rPr lang="en-US" sz="2459">
                <a:solidFill>
                  <a:srgbClr val="191919"/>
                </a:solidFill>
                <a:latin typeface="Josefin Sans"/>
              </a:rPr>
              <a:t>&lt;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367255" y="-5520169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8" y="0"/>
                </a:lnTo>
                <a:lnTo>
                  <a:pt x="15243658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962763" y="798448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290" y="1645467"/>
            <a:ext cx="3805293" cy="3498033"/>
          </a:xfrm>
          <a:custGeom>
            <a:avLst/>
            <a:gdLst/>
            <a:ahLst/>
            <a:cxnLst/>
            <a:rect r="r" b="b" t="t" l="l"/>
            <a:pathLst>
              <a:path h="3498033" w="3805293">
                <a:moveTo>
                  <a:pt x="0" y="0"/>
                </a:moveTo>
                <a:lnTo>
                  <a:pt x="3805293" y="0"/>
                </a:lnTo>
                <a:lnTo>
                  <a:pt x="3805293" y="3498033"/>
                </a:lnTo>
                <a:lnTo>
                  <a:pt x="0" y="349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2912" y="1645467"/>
            <a:ext cx="3730663" cy="3498033"/>
          </a:xfrm>
          <a:custGeom>
            <a:avLst/>
            <a:gdLst/>
            <a:ahLst/>
            <a:cxnLst/>
            <a:rect r="r" b="b" t="t" l="l"/>
            <a:pathLst>
              <a:path h="3498033" w="3730663">
                <a:moveTo>
                  <a:pt x="0" y="0"/>
                </a:moveTo>
                <a:lnTo>
                  <a:pt x="3730662" y="0"/>
                </a:lnTo>
                <a:lnTo>
                  <a:pt x="3730662" y="3498033"/>
                </a:lnTo>
                <a:lnTo>
                  <a:pt x="0" y="3498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5" r="0" b="-33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07193" y="5143500"/>
            <a:ext cx="3852107" cy="3498033"/>
          </a:xfrm>
          <a:custGeom>
            <a:avLst/>
            <a:gdLst/>
            <a:ahLst/>
            <a:cxnLst/>
            <a:rect r="r" b="b" t="t" l="l"/>
            <a:pathLst>
              <a:path h="3498033" w="3852107">
                <a:moveTo>
                  <a:pt x="0" y="0"/>
                </a:moveTo>
                <a:lnTo>
                  <a:pt x="3852107" y="0"/>
                </a:lnTo>
                <a:lnTo>
                  <a:pt x="3852107" y="3498033"/>
                </a:lnTo>
                <a:lnTo>
                  <a:pt x="0" y="3498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57" r="0" b="-76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86378" y="5125654"/>
            <a:ext cx="3736724" cy="3736724"/>
          </a:xfrm>
          <a:custGeom>
            <a:avLst/>
            <a:gdLst/>
            <a:ahLst/>
            <a:cxnLst/>
            <a:rect r="r" b="b" t="t" l="l"/>
            <a:pathLst>
              <a:path h="3736724" w="3736724">
                <a:moveTo>
                  <a:pt x="0" y="0"/>
                </a:moveTo>
                <a:lnTo>
                  <a:pt x="3736724" y="0"/>
                </a:lnTo>
                <a:lnTo>
                  <a:pt x="3736724" y="3736723"/>
                </a:lnTo>
                <a:lnTo>
                  <a:pt x="0" y="3736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290" y="5048250"/>
            <a:ext cx="38052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DBDB"/>
                </a:solidFill>
                <a:latin typeface="Canva Sans Bold"/>
              </a:rPr>
              <a:t>IR Sensor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8639" y="5048250"/>
            <a:ext cx="19992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DBDB"/>
                </a:solidFill>
                <a:latin typeface="Canva Sans Bold"/>
              </a:rPr>
              <a:t>ESP32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9793" y="8767127"/>
            <a:ext cx="14469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DBDB"/>
                </a:solidFill>
                <a:latin typeface="Canva Sans Bold"/>
              </a:rPr>
              <a:t>LED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5509" y="8836395"/>
            <a:ext cx="14824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DBDB"/>
                </a:solidFill>
                <a:latin typeface="Canva Sans Bold"/>
              </a:rPr>
              <a:t>LDR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10247" y="0"/>
            <a:ext cx="9152261" cy="1141305"/>
            <a:chOff x="0" y="0"/>
            <a:chExt cx="12203014" cy="15217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8575"/>
              <a:ext cx="12203014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14026"/>
              <a:ext cx="12203014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6BA02"/>
                  </a:solidFill>
                  <a:latin typeface="Noto Serif Display"/>
                </a:rPr>
                <a:t>HARDWARES   INVOLVED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367255" y="-5520169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8" y="0"/>
                </a:lnTo>
                <a:lnTo>
                  <a:pt x="15243658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962763" y="798448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242755" y="-13100534"/>
            <a:ext cx="14255181" cy="14255181"/>
          </a:xfrm>
          <a:custGeom>
            <a:avLst/>
            <a:gdLst/>
            <a:ahLst/>
            <a:cxnLst/>
            <a:rect r="r" b="b" t="t" l="l"/>
            <a:pathLst>
              <a:path h="14255181" w="14255181">
                <a:moveTo>
                  <a:pt x="0" y="0"/>
                </a:moveTo>
                <a:lnTo>
                  <a:pt x="14255181" y="0"/>
                </a:lnTo>
                <a:lnTo>
                  <a:pt x="14255181" y="14255181"/>
                </a:lnTo>
                <a:lnTo>
                  <a:pt x="0" y="1425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003" y="2965993"/>
            <a:ext cx="5332148" cy="5018493"/>
          </a:xfrm>
          <a:custGeom>
            <a:avLst/>
            <a:gdLst/>
            <a:ahLst/>
            <a:cxnLst/>
            <a:rect r="r" b="b" t="t" l="l"/>
            <a:pathLst>
              <a:path h="5018493" w="5332148">
                <a:moveTo>
                  <a:pt x="0" y="0"/>
                </a:moveTo>
                <a:lnTo>
                  <a:pt x="5332149" y="0"/>
                </a:lnTo>
                <a:lnTo>
                  <a:pt x="5332149" y="5018493"/>
                </a:lnTo>
                <a:lnTo>
                  <a:pt x="0" y="501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831402">
            <a:off x="12426617" y="-514342"/>
            <a:ext cx="7598418" cy="2023079"/>
            <a:chOff x="0" y="0"/>
            <a:chExt cx="10131224" cy="26974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71236" y="2913206"/>
            <a:ext cx="5954590" cy="4965216"/>
          </a:xfrm>
          <a:custGeom>
            <a:avLst/>
            <a:gdLst/>
            <a:ahLst/>
            <a:cxnLst/>
            <a:rect r="r" b="b" t="t" l="l"/>
            <a:pathLst>
              <a:path h="4965216" w="5954590">
                <a:moveTo>
                  <a:pt x="0" y="0"/>
                </a:moveTo>
                <a:lnTo>
                  <a:pt x="5954590" y="0"/>
                </a:lnTo>
                <a:lnTo>
                  <a:pt x="5954590" y="4965215"/>
                </a:lnTo>
                <a:lnTo>
                  <a:pt x="0" y="4965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041" t="0" r="-2978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19394" y="8691008"/>
            <a:ext cx="3676304" cy="77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883"/>
              </a:lnSpc>
              <a:spcBef>
                <a:spcPct val="0"/>
              </a:spcBef>
            </a:pPr>
            <a:r>
              <a:rPr lang="en-US" sz="5657" spc="-45">
                <a:solidFill>
                  <a:srgbClr val="DBDBDB"/>
                </a:solidFill>
                <a:latin typeface="Noto Serif Display ExtraCondensed Ultra-Bold"/>
              </a:rPr>
              <a:t>BLYNK IOT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8194" y="8488164"/>
            <a:ext cx="4258318" cy="77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883"/>
              </a:lnSpc>
              <a:spcBef>
                <a:spcPct val="0"/>
              </a:spcBef>
            </a:pPr>
            <a:r>
              <a:rPr lang="en-US" sz="5657" spc="-45">
                <a:solidFill>
                  <a:srgbClr val="DBDBDB"/>
                </a:solidFill>
                <a:latin typeface="Noto Serif Display ExtraCondensed Ultra-Bold"/>
              </a:rPr>
              <a:t>ARDUINO 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527025" y="985058"/>
            <a:ext cx="9152261" cy="1141305"/>
            <a:chOff x="0" y="0"/>
            <a:chExt cx="12203014" cy="15217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203014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14026"/>
              <a:ext cx="12203014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FFFFF"/>
                  </a:solidFill>
                  <a:latin typeface="Noto Serif Display"/>
                </a:rPr>
                <a:t>SOFTWARES    INVOLVED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367255" y="-5520169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8" y="0"/>
                </a:lnTo>
                <a:lnTo>
                  <a:pt x="15243658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962763" y="798448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242755" y="-13100534"/>
            <a:ext cx="14255181" cy="14255181"/>
          </a:xfrm>
          <a:custGeom>
            <a:avLst/>
            <a:gdLst/>
            <a:ahLst/>
            <a:cxnLst/>
            <a:rect r="r" b="b" t="t" l="l"/>
            <a:pathLst>
              <a:path h="14255181" w="14255181">
                <a:moveTo>
                  <a:pt x="0" y="0"/>
                </a:moveTo>
                <a:lnTo>
                  <a:pt x="14255181" y="0"/>
                </a:lnTo>
                <a:lnTo>
                  <a:pt x="14255181" y="14255181"/>
                </a:lnTo>
                <a:lnTo>
                  <a:pt x="0" y="1425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831402">
            <a:off x="12426617" y="-514342"/>
            <a:ext cx="7598418" cy="2023079"/>
            <a:chOff x="0" y="0"/>
            <a:chExt cx="10131224" cy="2697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14662" y="2797062"/>
            <a:ext cx="12858675" cy="5823008"/>
          </a:xfrm>
          <a:custGeom>
            <a:avLst/>
            <a:gdLst/>
            <a:ahLst/>
            <a:cxnLst/>
            <a:rect r="r" b="b" t="t" l="l"/>
            <a:pathLst>
              <a:path h="5823008" w="12858675">
                <a:moveTo>
                  <a:pt x="0" y="0"/>
                </a:moveTo>
                <a:lnTo>
                  <a:pt x="12858676" y="0"/>
                </a:lnTo>
                <a:lnTo>
                  <a:pt x="12858676" y="5823008"/>
                </a:lnTo>
                <a:lnTo>
                  <a:pt x="0" y="582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4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14493" y="900068"/>
            <a:ext cx="9152261" cy="1141305"/>
            <a:chOff x="0" y="0"/>
            <a:chExt cx="12203014" cy="15217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12203014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14026"/>
              <a:ext cx="12203014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EAC83D"/>
                  </a:solidFill>
                  <a:latin typeface="Noto Serif Display"/>
                </a:rPr>
                <a:t>CIRCUIT   DIAGRAM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278623" y="3402494"/>
            <a:ext cx="1239738" cy="45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sz="3259">
                <a:solidFill>
                  <a:srgbClr val="191919"/>
                </a:solidFill>
                <a:latin typeface="Josefin Sans Bold"/>
              </a:rPr>
              <a:t>ESP32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7969" y="3404442"/>
            <a:ext cx="678125" cy="45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3159">
                <a:solidFill>
                  <a:srgbClr val="191919"/>
                </a:solidFill>
                <a:latin typeface="Josefin Sans Bold"/>
              </a:rPr>
              <a:t>IR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7969" y="5497519"/>
            <a:ext cx="774013" cy="45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3159">
                <a:solidFill>
                  <a:srgbClr val="191919"/>
                </a:solidFill>
                <a:latin typeface="Josefin Sans Bold"/>
              </a:rPr>
              <a:t>IR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4618" y="7204077"/>
            <a:ext cx="751476" cy="45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3159">
                <a:solidFill>
                  <a:srgbClr val="191919"/>
                </a:solidFill>
                <a:latin typeface="Josefin Sans Bold"/>
              </a:rPr>
              <a:t>IR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20496" y="3893211"/>
            <a:ext cx="868518" cy="45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sz="3259">
                <a:solidFill>
                  <a:srgbClr val="191919"/>
                </a:solidFill>
                <a:latin typeface="Josefin Sans Bold"/>
              </a:rPr>
              <a:t>LDR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78009" y="3164820"/>
            <a:ext cx="1032442" cy="4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959">
                <a:solidFill>
                  <a:srgbClr val="191919"/>
                </a:solidFill>
                <a:latin typeface="Josefin Sans Bold"/>
              </a:rPr>
              <a:t>LED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43619" y="6757239"/>
            <a:ext cx="1101222" cy="4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959">
                <a:solidFill>
                  <a:srgbClr val="191919"/>
                </a:solidFill>
                <a:latin typeface="Josefin Sans Bold"/>
              </a:rPr>
              <a:t>LED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72022" y="5050681"/>
            <a:ext cx="1244416" cy="41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959">
                <a:solidFill>
                  <a:srgbClr val="191919"/>
                </a:solidFill>
                <a:latin typeface="Josefin Sans Bold"/>
              </a:rPr>
              <a:t>LED 2 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262888" y="-427412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9"/>
                </a:lnTo>
                <a:lnTo>
                  <a:pt x="0" y="15243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6962763" y="7984486"/>
            <a:ext cx="15243659" cy="15243659"/>
          </a:xfrm>
          <a:custGeom>
            <a:avLst/>
            <a:gdLst/>
            <a:ahLst/>
            <a:cxnLst/>
            <a:rect r="r" b="b" t="t" l="l"/>
            <a:pathLst>
              <a:path h="15243659" w="15243659">
                <a:moveTo>
                  <a:pt x="0" y="0"/>
                </a:moveTo>
                <a:lnTo>
                  <a:pt x="15243659" y="0"/>
                </a:lnTo>
                <a:lnTo>
                  <a:pt x="15243659" y="15243658"/>
                </a:lnTo>
                <a:lnTo>
                  <a:pt x="0" y="1524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242755" y="-13100534"/>
            <a:ext cx="14000602" cy="14000602"/>
          </a:xfrm>
          <a:custGeom>
            <a:avLst/>
            <a:gdLst/>
            <a:ahLst/>
            <a:cxnLst/>
            <a:rect r="r" b="b" t="t" l="l"/>
            <a:pathLst>
              <a:path h="14000602" w="14000602">
                <a:moveTo>
                  <a:pt x="0" y="0"/>
                </a:moveTo>
                <a:lnTo>
                  <a:pt x="14000602" y="0"/>
                </a:lnTo>
                <a:lnTo>
                  <a:pt x="14000602" y="14000602"/>
                </a:lnTo>
                <a:lnTo>
                  <a:pt x="0" y="1400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242755" y="-13100534"/>
            <a:ext cx="14255181" cy="14255181"/>
          </a:xfrm>
          <a:custGeom>
            <a:avLst/>
            <a:gdLst/>
            <a:ahLst/>
            <a:cxnLst/>
            <a:rect r="r" b="b" t="t" l="l"/>
            <a:pathLst>
              <a:path h="14255181" w="14255181">
                <a:moveTo>
                  <a:pt x="0" y="0"/>
                </a:moveTo>
                <a:lnTo>
                  <a:pt x="14255181" y="0"/>
                </a:lnTo>
                <a:lnTo>
                  <a:pt x="14255181" y="14255181"/>
                </a:lnTo>
                <a:lnTo>
                  <a:pt x="0" y="14255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831402">
            <a:off x="11637302" y="-355073"/>
            <a:ext cx="7598418" cy="2023079"/>
            <a:chOff x="0" y="0"/>
            <a:chExt cx="10131224" cy="2697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073236"/>
            <a:ext cx="1747006" cy="1298223"/>
            <a:chOff x="0" y="0"/>
            <a:chExt cx="2329341" cy="1730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914384"/>
            <a:ext cx="1747006" cy="1298223"/>
            <a:chOff x="0" y="0"/>
            <a:chExt cx="2329341" cy="17309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7759438"/>
            <a:ext cx="1747006" cy="1298223"/>
            <a:chOff x="0" y="0"/>
            <a:chExt cx="2329341" cy="17309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2232088"/>
            <a:ext cx="1747006" cy="1298223"/>
            <a:chOff x="0" y="0"/>
            <a:chExt cx="2329341" cy="1730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204" t="0" r="-43206" b="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530515"/>
            <a:ext cx="8405696" cy="6467071"/>
          </a:xfrm>
          <a:custGeom>
            <a:avLst/>
            <a:gdLst/>
            <a:ahLst/>
            <a:cxnLst/>
            <a:rect r="r" b="b" t="t" l="l"/>
            <a:pathLst>
              <a:path h="6467071" w="8405696">
                <a:moveTo>
                  <a:pt x="0" y="0"/>
                </a:moveTo>
                <a:lnTo>
                  <a:pt x="8405696" y="0"/>
                </a:lnTo>
                <a:lnTo>
                  <a:pt x="8405696" y="6467072"/>
                </a:lnTo>
                <a:lnTo>
                  <a:pt x="0" y="646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82971" y="2831181"/>
            <a:ext cx="8223915" cy="6166406"/>
          </a:xfrm>
          <a:custGeom>
            <a:avLst/>
            <a:gdLst/>
            <a:ahLst/>
            <a:cxnLst/>
            <a:rect r="r" b="b" t="t" l="l"/>
            <a:pathLst>
              <a:path h="6166406" w="8223915">
                <a:moveTo>
                  <a:pt x="0" y="0"/>
                </a:moveTo>
                <a:lnTo>
                  <a:pt x="8223915" y="0"/>
                </a:lnTo>
                <a:lnTo>
                  <a:pt x="8223915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3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775706" y="656466"/>
            <a:ext cx="8485402" cy="1141305"/>
            <a:chOff x="0" y="0"/>
            <a:chExt cx="11313869" cy="15217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8575"/>
              <a:ext cx="11313869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14026"/>
              <a:ext cx="11313869" cy="1007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5775" spc="-202">
                  <a:solidFill>
                    <a:srgbClr val="F6BA02"/>
                  </a:solidFill>
                  <a:latin typeface="Noto Serif Display"/>
                </a:rPr>
                <a:t>OUTPUT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02203" y="9286875"/>
            <a:ext cx="4533305" cy="49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3459">
                <a:solidFill>
                  <a:srgbClr val="FFFFFF"/>
                </a:solidFill>
                <a:latin typeface="Josefin Sans"/>
              </a:rPr>
              <a:t>a)When it’s a day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48163" y="9176494"/>
            <a:ext cx="7559193" cy="49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3459">
                <a:solidFill>
                  <a:srgbClr val="FFFFFF"/>
                </a:solidFill>
                <a:latin typeface="Josefin Sans"/>
              </a:rPr>
              <a:t>a)When it’s dark and motion detected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DAGFrt3wCUk</dc:identifier>
  <dcterms:modified xsi:type="dcterms:W3CDTF">2011-08-01T06:04:30Z</dcterms:modified>
  <cp:revision>1</cp:revision>
  <dc:title>IOT-PPT 211,213</dc:title>
</cp:coreProperties>
</file>